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5143500" type="screen16x9"/>
  <p:notesSz cx="6858000" cy="9144000"/>
  <p:embeddedFontLst>
    <p:embeddedFont>
      <p:font typeface="Dela Gothic One"/>
      <p:regular r:id="rId13"/>
    </p:embeddedFont>
    <p:embeddedFont>
      <p:font typeface="Century Schoolbook" panose="02040604050505020304" pitchFamily="18" charset="0"/>
      <p:regular r:id="rId14"/>
      <p:bold r:id="rId15"/>
      <p:italic r:id="rId16"/>
      <p:boldItalic r:id="rId17"/>
    </p:embeddedFont>
    <p:embeddedFont>
      <p:font typeface="Colonna MT" panose="04020805060202030203" pitchFamily="82" charset="0"/>
      <p:regular r:id="rId18"/>
    </p:embeddedFont>
    <p:embeddedFont>
      <p:font typeface="Cooper Black" panose="0208090404030B020404" pitchFamily="18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7973C3-5EF6-4384-AAC8-6D22D1AE64AD}">
  <a:tblStyle styleId="{0E7973C3-5EF6-4384-AAC8-6D22D1AE64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16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50" y="-28350"/>
            <a:ext cx="5797300" cy="5194775"/>
            <a:chOff x="-3550" y="-28350"/>
            <a:chExt cx="5797300" cy="5194775"/>
          </a:xfrm>
        </p:grpSpPr>
        <p:sp>
          <p:nvSpPr>
            <p:cNvPr id="10" name="Google Shape;10;p2"/>
            <p:cNvSpPr/>
            <p:nvPr/>
          </p:nvSpPr>
          <p:spPr>
            <a:xfrm>
              <a:off x="-3550" y="-28350"/>
              <a:ext cx="5793900" cy="519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15000"/>
            </a:blip>
            <a:srcRect l="19627" t="36576"/>
            <a:stretch/>
          </p:blipFill>
          <p:spPr>
            <a:xfrm rot="5400000">
              <a:off x="301537" y="-325788"/>
              <a:ext cx="5190675" cy="5793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65150" y="1992700"/>
            <a:ext cx="4597500" cy="14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19550" y="3659325"/>
            <a:ext cx="23913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2550" y="4603300"/>
            <a:ext cx="9144000" cy="55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712275" y="2145225"/>
            <a:ext cx="266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61F1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2"/>
          </p:nvPr>
        </p:nvSpPr>
        <p:spPr>
          <a:xfrm>
            <a:off x="4614175" y="2145225"/>
            <a:ext cx="269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61F1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3"/>
          </p:nvPr>
        </p:nvSpPr>
        <p:spPr>
          <a:xfrm>
            <a:off x="712275" y="3884625"/>
            <a:ext cx="266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61F1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4"/>
          </p:nvPr>
        </p:nvSpPr>
        <p:spPr>
          <a:xfrm>
            <a:off x="4614175" y="3884625"/>
            <a:ext cx="269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61F1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 idx="5" hasCustomPrompt="1"/>
          </p:nvPr>
        </p:nvSpPr>
        <p:spPr>
          <a:xfrm>
            <a:off x="809725" y="1296250"/>
            <a:ext cx="1091400" cy="3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 idx="6" hasCustomPrompt="1"/>
          </p:nvPr>
        </p:nvSpPr>
        <p:spPr>
          <a:xfrm>
            <a:off x="809725" y="3023973"/>
            <a:ext cx="1088400" cy="31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 idx="7" hasCustomPrompt="1"/>
          </p:nvPr>
        </p:nvSpPr>
        <p:spPr>
          <a:xfrm>
            <a:off x="4711625" y="1296725"/>
            <a:ext cx="1088400" cy="31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 idx="8" hasCustomPrompt="1"/>
          </p:nvPr>
        </p:nvSpPr>
        <p:spPr>
          <a:xfrm>
            <a:off x="4711625" y="3023977"/>
            <a:ext cx="1088400" cy="31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261F1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9"/>
          </p:nvPr>
        </p:nvSpPr>
        <p:spPr>
          <a:xfrm>
            <a:off x="712275" y="1888275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3"/>
          </p:nvPr>
        </p:nvSpPr>
        <p:spPr>
          <a:xfrm>
            <a:off x="712275" y="3627802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4"/>
          </p:nvPr>
        </p:nvSpPr>
        <p:spPr>
          <a:xfrm>
            <a:off x="4614175" y="1888275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15"/>
          </p:nvPr>
        </p:nvSpPr>
        <p:spPr>
          <a:xfrm>
            <a:off x="4614175" y="3627800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1775" y="4340150"/>
            <a:ext cx="9144000" cy="803250"/>
            <a:chOff x="1775" y="4340150"/>
            <a:chExt cx="9144000" cy="803250"/>
          </a:xfrm>
        </p:grpSpPr>
        <p:sp>
          <p:nvSpPr>
            <p:cNvPr id="119" name="Google Shape;119;p18"/>
            <p:cNvSpPr/>
            <p:nvPr/>
          </p:nvSpPr>
          <p:spPr>
            <a:xfrm>
              <a:off x="1775" y="4615700"/>
              <a:ext cx="9144000" cy="52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8166772" y="43401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709104" y="2018750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2"/>
          </p:nvPr>
        </p:nvSpPr>
        <p:spPr>
          <a:xfrm>
            <a:off x="3381447" y="2018750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3"/>
          </p:nvPr>
        </p:nvSpPr>
        <p:spPr>
          <a:xfrm>
            <a:off x="709104" y="3634463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4"/>
          </p:nvPr>
        </p:nvSpPr>
        <p:spPr>
          <a:xfrm>
            <a:off x="3381447" y="3634463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5"/>
          </p:nvPr>
        </p:nvSpPr>
        <p:spPr>
          <a:xfrm>
            <a:off x="6053796" y="2018750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6"/>
          </p:nvPr>
        </p:nvSpPr>
        <p:spPr>
          <a:xfrm>
            <a:off x="6053796" y="3634463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7"/>
          </p:nvPr>
        </p:nvSpPr>
        <p:spPr>
          <a:xfrm>
            <a:off x="709104" y="1703100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8"/>
          </p:nvPr>
        </p:nvSpPr>
        <p:spPr>
          <a:xfrm>
            <a:off x="3381447" y="1703100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9"/>
          </p:nvPr>
        </p:nvSpPr>
        <p:spPr>
          <a:xfrm>
            <a:off x="6053796" y="1703100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3"/>
          </p:nvPr>
        </p:nvSpPr>
        <p:spPr>
          <a:xfrm>
            <a:off x="709104" y="3318863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4"/>
          </p:nvPr>
        </p:nvSpPr>
        <p:spPr>
          <a:xfrm>
            <a:off x="3381453" y="3318863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5"/>
          </p:nvPr>
        </p:nvSpPr>
        <p:spPr>
          <a:xfrm>
            <a:off x="6053801" y="3318863"/>
            <a:ext cx="2381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1775" y="4363975"/>
            <a:ext cx="9144000" cy="779425"/>
            <a:chOff x="1775" y="4363975"/>
            <a:chExt cx="9144000" cy="779425"/>
          </a:xfrm>
        </p:grpSpPr>
        <p:sp>
          <p:nvSpPr>
            <p:cNvPr id="136" name="Google Shape;136;p19"/>
            <p:cNvSpPr/>
            <p:nvPr/>
          </p:nvSpPr>
          <p:spPr>
            <a:xfrm>
              <a:off x="1775" y="4615700"/>
              <a:ext cx="9144000" cy="52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449222" y="4363975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2"/>
          <p:cNvGrpSpPr/>
          <p:nvPr/>
        </p:nvGrpSpPr>
        <p:grpSpPr>
          <a:xfrm>
            <a:off x="-34125" y="275650"/>
            <a:ext cx="9215700" cy="4867750"/>
            <a:chOff x="-34125" y="275650"/>
            <a:chExt cx="9215700" cy="4867750"/>
          </a:xfrm>
        </p:grpSpPr>
        <p:sp>
          <p:nvSpPr>
            <p:cNvPr id="154" name="Google Shape;154;p22"/>
            <p:cNvSpPr/>
            <p:nvPr/>
          </p:nvSpPr>
          <p:spPr>
            <a:xfrm>
              <a:off x="-34125" y="4615700"/>
              <a:ext cx="9215700" cy="52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44922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3"/>
          <p:cNvGrpSpPr/>
          <p:nvPr/>
        </p:nvGrpSpPr>
        <p:grpSpPr>
          <a:xfrm>
            <a:off x="-34125" y="275650"/>
            <a:ext cx="9215700" cy="4867750"/>
            <a:chOff x="-34125" y="275650"/>
            <a:chExt cx="9215700" cy="4867750"/>
          </a:xfrm>
        </p:grpSpPr>
        <p:sp>
          <p:nvSpPr>
            <p:cNvPr id="158" name="Google Shape;158;p23"/>
            <p:cNvSpPr/>
            <p:nvPr/>
          </p:nvSpPr>
          <p:spPr>
            <a:xfrm>
              <a:off x="-34125" y="4615700"/>
              <a:ext cx="9215700" cy="52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816677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3550" y="-28350"/>
            <a:ext cx="6163700" cy="5194775"/>
            <a:chOff x="-3550" y="-28350"/>
            <a:chExt cx="6163700" cy="5194775"/>
          </a:xfrm>
        </p:grpSpPr>
        <p:sp>
          <p:nvSpPr>
            <p:cNvPr id="17" name="Google Shape;17;p3"/>
            <p:cNvSpPr/>
            <p:nvPr/>
          </p:nvSpPr>
          <p:spPr>
            <a:xfrm>
              <a:off x="-3550" y="-28350"/>
              <a:ext cx="6160200" cy="519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8" name="Google Shape;18;p3"/>
            <p:cNvPicPr preferRelativeResize="0"/>
            <p:nvPr/>
          </p:nvPicPr>
          <p:blipFill rotWithShape="1">
            <a:blip r:embed="rId2">
              <a:alphaModFix amt="15000"/>
            </a:blip>
            <a:srcRect l="19627" t="32564"/>
            <a:stretch/>
          </p:blipFill>
          <p:spPr>
            <a:xfrm rot="5400000">
              <a:off x="484739" y="-508987"/>
              <a:ext cx="5190675" cy="6160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3225" y="1800075"/>
            <a:ext cx="3994800" cy="21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129475" y="647500"/>
            <a:ext cx="16839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907425"/>
            <a:ext cx="28926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2057400" y="1526675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2057400" y="3065599"/>
            <a:ext cx="4788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2057400" y="1892475"/>
            <a:ext cx="4788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2057400" y="3431400"/>
            <a:ext cx="4788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512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1775" y="4615700"/>
            <a:ext cx="9144000" cy="52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-23875" y="275650"/>
            <a:ext cx="9195300" cy="4867750"/>
            <a:chOff x="-23875" y="275650"/>
            <a:chExt cx="9195300" cy="4867750"/>
          </a:xfrm>
        </p:grpSpPr>
        <p:sp>
          <p:nvSpPr>
            <p:cNvPr id="38" name="Google Shape;38;p6"/>
            <p:cNvSpPr/>
            <p:nvPr/>
          </p:nvSpPr>
          <p:spPr>
            <a:xfrm>
              <a:off x="-23875" y="4615700"/>
              <a:ext cx="9195300" cy="52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816677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375025" y="1589589"/>
            <a:ext cx="3824100" cy="23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800825" y="1103425"/>
            <a:ext cx="3230100" cy="3230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44" name="Google Shape;44;p7"/>
          <p:cNvGrpSpPr/>
          <p:nvPr/>
        </p:nvGrpSpPr>
        <p:grpSpPr>
          <a:xfrm>
            <a:off x="1775" y="275650"/>
            <a:ext cx="9144000" cy="4867750"/>
            <a:chOff x="1775" y="275650"/>
            <a:chExt cx="9144000" cy="4867750"/>
          </a:xfrm>
        </p:grpSpPr>
        <p:sp>
          <p:nvSpPr>
            <p:cNvPr id="45" name="Google Shape;45;p7"/>
            <p:cNvSpPr/>
            <p:nvPr/>
          </p:nvSpPr>
          <p:spPr>
            <a:xfrm>
              <a:off x="1775" y="4615700"/>
              <a:ext cx="9144000" cy="52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816677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860025" y="1445825"/>
            <a:ext cx="3536100" cy="25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4747885" y="1445825"/>
            <a:ext cx="3536100" cy="25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-23875" y="4340150"/>
            <a:ext cx="9169800" cy="803250"/>
            <a:chOff x="-23875" y="4340150"/>
            <a:chExt cx="9169800" cy="803250"/>
          </a:xfrm>
        </p:grpSpPr>
        <p:sp>
          <p:nvSpPr>
            <p:cNvPr id="58" name="Google Shape;58;p9"/>
            <p:cNvSpPr/>
            <p:nvPr/>
          </p:nvSpPr>
          <p:spPr>
            <a:xfrm>
              <a:off x="-23875" y="4615700"/>
              <a:ext cx="9169800" cy="5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860022" y="43401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40550" y="539500"/>
            <a:ext cx="7662900" cy="53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20000" y="3325649"/>
            <a:ext cx="2512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3315932" y="3325651"/>
            <a:ext cx="2512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5911865" y="3325649"/>
            <a:ext cx="2512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720000" y="2945000"/>
            <a:ext cx="2512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5"/>
          </p:nvPr>
        </p:nvSpPr>
        <p:spPr>
          <a:xfrm>
            <a:off x="5911865" y="2945000"/>
            <a:ext cx="2512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6"/>
          </p:nvPr>
        </p:nvSpPr>
        <p:spPr>
          <a:xfrm>
            <a:off x="3315932" y="2945000"/>
            <a:ext cx="2512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1" name="Google Shape;101;p17"/>
          <p:cNvGrpSpPr/>
          <p:nvPr/>
        </p:nvGrpSpPr>
        <p:grpSpPr>
          <a:xfrm>
            <a:off x="1775" y="275650"/>
            <a:ext cx="9144000" cy="4867750"/>
            <a:chOff x="1775" y="275650"/>
            <a:chExt cx="9144000" cy="4867750"/>
          </a:xfrm>
        </p:grpSpPr>
        <p:sp>
          <p:nvSpPr>
            <p:cNvPr id="102" name="Google Shape;102;p17"/>
            <p:cNvSpPr/>
            <p:nvPr/>
          </p:nvSpPr>
          <p:spPr>
            <a:xfrm>
              <a:off x="1775" y="4615700"/>
              <a:ext cx="9144000" cy="5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816677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63" r:id="rId9"/>
    <p:sldLayoutId id="2147483664" r:id="rId10"/>
    <p:sldLayoutId id="2147483665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.m4a"/><Relationship Id="rId7" Type="http://schemas.microsoft.com/office/2007/relationships/hdphoto" Target="../media/hdphoto1.wdp"/><Relationship Id="rId12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m4a"/><Relationship Id="rId7" Type="http://schemas.microsoft.com/office/2007/relationships/hdphoto" Target="../media/hdphoto4.wdp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audio" Target="../media/media4.m4a"/><Relationship Id="rId7" Type="http://schemas.openxmlformats.org/officeDocument/2006/relationships/image" Target="../media/image10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audio" Target="../media/media5.m4a"/><Relationship Id="rId7" Type="http://schemas.openxmlformats.org/officeDocument/2006/relationships/image" Target="../media/image13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audio" Target="../media/media6.m4a"/><Relationship Id="rId7" Type="http://schemas.openxmlformats.org/officeDocument/2006/relationships/image" Target="../media/image16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audio" Target="../media/media7.m4a"/><Relationship Id="rId7" Type="http://schemas.openxmlformats.org/officeDocument/2006/relationships/image" Target="../media/image18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audio" Target="../media/media8.m4a"/><Relationship Id="rId7" Type="http://schemas.openxmlformats.org/officeDocument/2006/relationships/image" Target="../media/image20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audio" Target="../media/media9.m4a"/><Relationship Id="rId7" Type="http://schemas.openxmlformats.org/officeDocument/2006/relationships/image" Target="../media/image24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ctrTitle"/>
          </p:nvPr>
        </p:nvSpPr>
        <p:spPr>
          <a:xfrm>
            <a:off x="367062" y="1769977"/>
            <a:ext cx="4597500" cy="14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lonna MT" panose="04020805060202030203" pitchFamily="82" charset="0"/>
              </a:rPr>
              <a:t>Delicious</a:t>
            </a:r>
            <a:endParaRPr dirty="0">
              <a:latin typeface="Colonna MT" panose="04020805060202030203" pitchFamily="82" charset="0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 rot="21020027">
            <a:off x="1901072" y="3127478"/>
            <a:ext cx="23913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Cooper Black" panose="0208090404030B020404" pitchFamily="18" charset="0"/>
              </a:rPr>
              <a:t>Pizza</a:t>
            </a:r>
            <a:endParaRPr sz="6600" dirty="0">
              <a:latin typeface="Cooper Black" panose="0208090404030B020404" pitchFamily="18" charset="0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2075" y="-717025"/>
            <a:ext cx="4117400" cy="7194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713225" y="539500"/>
            <a:ext cx="1014900" cy="10146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284100" y="2905360"/>
            <a:ext cx="4287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75;p27"/>
          <p:cNvGrpSpPr/>
          <p:nvPr/>
        </p:nvGrpSpPr>
        <p:grpSpPr>
          <a:xfrm>
            <a:off x="993637" y="822289"/>
            <a:ext cx="454081" cy="449023"/>
            <a:chOff x="1652762" y="2654976"/>
            <a:chExt cx="454081" cy="449023"/>
          </a:xfrm>
        </p:grpSpPr>
        <p:sp>
          <p:nvSpPr>
            <p:cNvPr id="176" name="Google Shape;176;p27"/>
            <p:cNvSpPr/>
            <p:nvPr/>
          </p:nvSpPr>
          <p:spPr>
            <a:xfrm>
              <a:off x="1791345" y="287085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2"/>
                    <a:pt x="60" y="28"/>
                  </a:cubicBezTo>
                  <a:cubicBezTo>
                    <a:pt x="60" y="44"/>
                    <a:pt x="46" y="57"/>
                    <a:pt x="30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764513" y="2976016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0"/>
                  </a:moveTo>
                  <a:cubicBezTo>
                    <a:pt x="47" y="0"/>
                    <a:pt x="61" y="13"/>
                    <a:pt x="61" y="29"/>
                  </a:cubicBezTo>
                  <a:cubicBezTo>
                    <a:pt x="61" y="44"/>
                    <a:pt x="47" y="57"/>
                    <a:pt x="31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924325" y="2870853"/>
              <a:ext cx="70766" cy="70006"/>
            </a:xfrm>
            <a:custGeom>
              <a:avLst/>
              <a:gdLst/>
              <a:ahLst/>
              <a:cxnLst/>
              <a:rect l="l" t="t" r="r" b="b"/>
              <a:pathLst>
                <a:path w="240" h="227" extrusionOk="0">
                  <a:moveTo>
                    <a:pt x="120" y="57"/>
                  </a:moveTo>
                  <a:cubicBezTo>
                    <a:pt x="153" y="57"/>
                    <a:pt x="180" y="82"/>
                    <a:pt x="180" y="114"/>
                  </a:cubicBezTo>
                  <a:cubicBezTo>
                    <a:pt x="180" y="145"/>
                    <a:pt x="153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6" y="227"/>
                    <a:pt x="240" y="176"/>
                    <a:pt x="240" y="114"/>
                  </a:cubicBezTo>
                  <a:cubicBezTo>
                    <a:pt x="240" y="51"/>
                    <a:pt x="186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1817882" y="2897066"/>
              <a:ext cx="71061" cy="70314"/>
            </a:xfrm>
            <a:custGeom>
              <a:avLst/>
              <a:gdLst/>
              <a:ahLst/>
              <a:cxnLst/>
              <a:rect l="l" t="t" r="r" b="b"/>
              <a:pathLst>
                <a:path w="241" h="228" extrusionOk="0">
                  <a:moveTo>
                    <a:pt x="120" y="57"/>
                  </a:moveTo>
                  <a:cubicBezTo>
                    <a:pt x="153" y="57"/>
                    <a:pt x="180" y="83"/>
                    <a:pt x="180" y="114"/>
                  </a:cubicBezTo>
                  <a:cubicBezTo>
                    <a:pt x="180" y="145"/>
                    <a:pt x="153" y="171"/>
                    <a:pt x="120" y="171"/>
                  </a:cubicBezTo>
                  <a:cubicBezTo>
                    <a:pt x="87" y="171"/>
                    <a:pt x="60" y="145"/>
                    <a:pt x="60" y="114"/>
                  </a:cubicBezTo>
                  <a:cubicBezTo>
                    <a:pt x="60" y="83"/>
                    <a:pt x="87" y="57"/>
                    <a:pt x="120" y="57"/>
                  </a:cubicBezTo>
                  <a:moveTo>
                    <a:pt x="0" y="114"/>
                  </a:moveTo>
                  <a:cubicBezTo>
                    <a:pt x="0" y="177"/>
                    <a:pt x="54" y="228"/>
                    <a:pt x="120" y="228"/>
                  </a:cubicBezTo>
                  <a:cubicBezTo>
                    <a:pt x="187" y="228"/>
                    <a:pt x="241" y="177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7075" rIns="90000" bIns="37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1844419" y="2791904"/>
              <a:ext cx="71061" cy="70006"/>
            </a:xfrm>
            <a:custGeom>
              <a:avLst/>
              <a:gdLst/>
              <a:ahLst/>
              <a:cxnLst/>
              <a:rect l="l" t="t" r="r" b="b"/>
              <a:pathLst>
                <a:path w="241" h="227" extrusionOk="0">
                  <a:moveTo>
                    <a:pt x="120" y="57"/>
                  </a:moveTo>
                  <a:cubicBezTo>
                    <a:pt x="154" y="57"/>
                    <a:pt x="181" y="82"/>
                    <a:pt x="181" y="114"/>
                  </a:cubicBezTo>
                  <a:cubicBezTo>
                    <a:pt x="181" y="145"/>
                    <a:pt x="154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7" y="227"/>
                    <a:pt x="241" y="176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1727361" y="2897066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7" y="0"/>
                    <a:pt x="60" y="13"/>
                    <a:pt x="60" y="29"/>
                  </a:cubicBezTo>
                  <a:cubicBezTo>
                    <a:pt x="60" y="44"/>
                    <a:pt x="47" y="57"/>
                    <a:pt x="30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1652762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359" y="911"/>
                  </a:moveTo>
                  <a:cubicBezTo>
                    <a:pt x="1367" y="713"/>
                    <a:pt x="1290" y="522"/>
                    <a:pt x="1142" y="381"/>
                  </a:cubicBezTo>
                  <a:cubicBezTo>
                    <a:pt x="993" y="240"/>
                    <a:pt x="791" y="164"/>
                    <a:pt x="581" y="171"/>
                  </a:cubicBezTo>
                  <a:lnTo>
                    <a:pt x="628" y="57"/>
                  </a:lnTo>
                  <a:cubicBezTo>
                    <a:pt x="1093" y="67"/>
                    <a:pt x="1470" y="423"/>
                    <a:pt x="1480" y="863"/>
                  </a:cubicBezTo>
                  <a:lnTo>
                    <a:pt x="1359" y="911"/>
                  </a:lnTo>
                  <a:moveTo>
                    <a:pt x="608" y="0"/>
                  </a:moveTo>
                  <a:cubicBezTo>
                    <a:pt x="596" y="0"/>
                    <a:pt x="584" y="7"/>
                    <a:pt x="580" y="18"/>
                  </a:cubicBezTo>
                  <a:lnTo>
                    <a:pt x="305" y="684"/>
                  </a:lnTo>
                  <a:cubicBezTo>
                    <a:pt x="299" y="699"/>
                    <a:pt x="307" y="715"/>
                    <a:pt x="322" y="721"/>
                  </a:cubicBezTo>
                  <a:cubicBezTo>
                    <a:pt x="338" y="727"/>
                    <a:pt x="355" y="720"/>
                    <a:pt x="361" y="705"/>
                  </a:cubicBezTo>
                  <a:lnTo>
                    <a:pt x="557" y="229"/>
                  </a:lnTo>
                  <a:cubicBezTo>
                    <a:pt x="760" y="216"/>
                    <a:pt x="956" y="285"/>
                    <a:pt x="1099" y="421"/>
                  </a:cubicBezTo>
                  <a:cubicBezTo>
                    <a:pt x="1242" y="558"/>
                    <a:pt x="1314" y="744"/>
                    <a:pt x="1297" y="936"/>
                  </a:cubicBezTo>
                  <a:lnTo>
                    <a:pt x="1011" y="1050"/>
                  </a:lnTo>
                  <a:cubicBezTo>
                    <a:pt x="1000" y="1054"/>
                    <a:pt x="993" y="1064"/>
                    <a:pt x="993" y="1076"/>
                  </a:cubicBezTo>
                  <a:lnTo>
                    <a:pt x="993" y="1343"/>
                  </a:lnTo>
                  <a:cubicBezTo>
                    <a:pt x="993" y="1374"/>
                    <a:pt x="966" y="1399"/>
                    <a:pt x="933" y="1399"/>
                  </a:cubicBezTo>
                  <a:cubicBezTo>
                    <a:pt x="900" y="1399"/>
                    <a:pt x="873" y="1374"/>
                    <a:pt x="873" y="1343"/>
                  </a:cubicBezTo>
                  <a:lnTo>
                    <a:pt x="873" y="1140"/>
                  </a:lnTo>
                  <a:cubicBezTo>
                    <a:pt x="873" y="1120"/>
                    <a:pt x="852" y="1106"/>
                    <a:pt x="832" y="1113"/>
                  </a:cubicBezTo>
                  <a:lnTo>
                    <a:pt x="652" y="1177"/>
                  </a:lnTo>
                  <a:cubicBezTo>
                    <a:pt x="640" y="1181"/>
                    <a:pt x="632" y="1192"/>
                    <a:pt x="632" y="1204"/>
                  </a:cubicBezTo>
                  <a:lnTo>
                    <a:pt x="632" y="1343"/>
                  </a:lnTo>
                  <a:cubicBezTo>
                    <a:pt x="632" y="1374"/>
                    <a:pt x="605" y="1399"/>
                    <a:pt x="572" y="1399"/>
                  </a:cubicBezTo>
                  <a:cubicBezTo>
                    <a:pt x="539" y="1399"/>
                    <a:pt x="512" y="1374"/>
                    <a:pt x="512" y="1343"/>
                  </a:cubicBezTo>
                  <a:lnTo>
                    <a:pt x="512" y="1268"/>
                  </a:lnTo>
                  <a:cubicBezTo>
                    <a:pt x="512" y="1248"/>
                    <a:pt x="491" y="1234"/>
                    <a:pt x="471" y="1241"/>
                  </a:cubicBezTo>
                  <a:lnTo>
                    <a:pt x="83" y="1379"/>
                  </a:lnTo>
                  <a:lnTo>
                    <a:pt x="263" y="943"/>
                  </a:lnTo>
                  <a:cubicBezTo>
                    <a:pt x="269" y="929"/>
                    <a:pt x="261" y="912"/>
                    <a:pt x="246" y="907"/>
                  </a:cubicBezTo>
                  <a:cubicBezTo>
                    <a:pt x="230" y="901"/>
                    <a:pt x="213" y="908"/>
                    <a:pt x="207" y="923"/>
                  </a:cubicBezTo>
                  <a:lnTo>
                    <a:pt x="3" y="1418"/>
                  </a:lnTo>
                  <a:cubicBezTo>
                    <a:pt x="-2" y="1428"/>
                    <a:pt x="1" y="1440"/>
                    <a:pt x="9" y="1448"/>
                  </a:cubicBezTo>
                  <a:cubicBezTo>
                    <a:pt x="18" y="1456"/>
                    <a:pt x="30" y="1459"/>
                    <a:pt x="41" y="1455"/>
                  </a:cubicBezTo>
                  <a:lnTo>
                    <a:pt x="452" y="1309"/>
                  </a:lnTo>
                  <a:lnTo>
                    <a:pt x="452" y="1343"/>
                  </a:lnTo>
                  <a:cubicBezTo>
                    <a:pt x="452" y="1405"/>
                    <a:pt x="506" y="1456"/>
                    <a:pt x="572" y="1456"/>
                  </a:cubicBezTo>
                  <a:cubicBezTo>
                    <a:pt x="638" y="1456"/>
                    <a:pt x="692" y="1405"/>
                    <a:pt x="692" y="1343"/>
                  </a:cubicBezTo>
                  <a:lnTo>
                    <a:pt x="692" y="1224"/>
                  </a:lnTo>
                  <a:lnTo>
                    <a:pt x="813" y="1181"/>
                  </a:lnTo>
                  <a:lnTo>
                    <a:pt x="813" y="1343"/>
                  </a:lnTo>
                  <a:cubicBezTo>
                    <a:pt x="813" y="1405"/>
                    <a:pt x="867" y="1456"/>
                    <a:pt x="933" y="1456"/>
                  </a:cubicBezTo>
                  <a:cubicBezTo>
                    <a:pt x="999" y="1456"/>
                    <a:pt x="1053" y="1405"/>
                    <a:pt x="1053" y="1343"/>
                  </a:cubicBezTo>
                  <a:lnTo>
                    <a:pt x="1053" y="1095"/>
                  </a:lnTo>
                  <a:cubicBezTo>
                    <a:pt x="1099" y="1076"/>
                    <a:pt x="1474" y="927"/>
                    <a:pt x="1522" y="908"/>
                  </a:cubicBezTo>
                  <a:cubicBezTo>
                    <a:pt x="1533" y="904"/>
                    <a:pt x="1540" y="893"/>
                    <a:pt x="1540" y="882"/>
                  </a:cubicBezTo>
                  <a:cubicBezTo>
                    <a:pt x="1540" y="394"/>
                    <a:pt x="112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106C36-D323-B792-DBD3-26AB37421C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7"/>
    </mc:Choice>
    <mc:Fallback xmlns="">
      <p:transition spd="slow" advTm="10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0" grpId="0"/>
      <p:bldP spid="17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38615" b="2389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725681" y="866603"/>
            <a:ext cx="7853323" cy="3675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0424C-B0BC-C640-6E6B-19067F8A3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80" y="866603"/>
            <a:ext cx="7853323" cy="36624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12214B-FE3A-763F-B38F-E32D58183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p:transition spd="slow" advTm="36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400332" y="4264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Century Schoolbook" panose="02040604050505020304" pitchFamily="18" charset="0"/>
              </a:rPr>
              <a:t>Retrieve the total number of orders placed.</a:t>
            </a:r>
            <a:endParaRPr dirty="0">
              <a:solidFill>
                <a:schemeClr val="dk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3084834" y="3968988"/>
            <a:ext cx="340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B6819-AD90-EFCF-C972-924167B83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72" y="1258268"/>
            <a:ext cx="5996326" cy="131348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2B538-64B7-3B83-F0FC-777622F4B2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7517" y="3085257"/>
            <a:ext cx="1238423" cy="111458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FC2A6F-4B97-FAE5-672B-16A2D8629E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8889" l="4734" r="89941">
                        <a14:foregroundMark x1="12563" y1="74716" x2="12426" y2="78889"/>
                        <a14:foregroundMark x1="13609" y1="42778" x2="12805" y2="67323"/>
                        <a14:foregroundMark x1="16723" y1="66785" x2="24852" y2="43889"/>
                        <a14:foregroundMark x1="12426" y1="78889" x2="14131" y2="74088"/>
                        <a14:foregroundMark x1="24852" y1="43889" x2="24852" y2="32222"/>
                        <a14:foregroundMark x1="27219" y1="45000" x2="30977" y2="84695"/>
                        <a14:foregroundMark x1="10065" y1="75716" x2="11908" y2="83358"/>
                        <a14:foregroundMark x1="8284" y1="68333" x2="8460" y2="69063"/>
                        <a14:foregroundMark x1="43051" y1="89122" x2="47337" y2="88333"/>
                        <a14:foregroundMark x1="7486" y1="76749" x2="11949" y2="83308"/>
                        <a14:foregroundMark x1="6509" y1="80556" x2="9122" y2="86785"/>
                        <a14:foregroundMark x1="15976" y1="5000" x2="12426" y2="11667"/>
                        <a14:backgroundMark x1="37870" y1="87222" x2="33728" y2="96667"/>
                        <a14:backgroundMark x1="6509" y1="90000" x2="24260" y2="94444"/>
                        <a14:backgroundMark x1="4734" y1="70556" x2="7692" y2="7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6298" y="2785297"/>
            <a:ext cx="1609725" cy="171450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6C36642-BE98-7F0C-B765-083A60081E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54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58917" y="223023"/>
            <a:ext cx="9026166" cy="1173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dk2"/>
                </a:solidFill>
                <a:latin typeface="Century Schoolbook" panose="02040604050505020304" pitchFamily="18" charset="0"/>
              </a:rPr>
              <a:t>Calculate the total revenue generated from pizza sales.</a:t>
            </a:r>
            <a:endParaRPr b="0" dirty="0">
              <a:solidFill>
                <a:schemeClr val="dk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 idx="5"/>
          </p:nvPr>
        </p:nvSpPr>
        <p:spPr>
          <a:xfrm>
            <a:off x="809725" y="1296250"/>
            <a:ext cx="1091400" cy="3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 idx="6"/>
          </p:nvPr>
        </p:nvSpPr>
        <p:spPr>
          <a:xfrm>
            <a:off x="809725" y="3023973"/>
            <a:ext cx="1088400" cy="3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423413-C7F9-6665-BD37-5D791DF8C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310" y="1025381"/>
            <a:ext cx="6125430" cy="241809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9E6BFD-AF4C-A777-01BB-585F953A6CE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17681" y="3181473"/>
            <a:ext cx="1600423" cy="885949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A061D7D-0812-EA28-04A9-87F88192EE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27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370595" y="3186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entury Schoolbook" panose="02040604050505020304" pitchFamily="18" charset="0"/>
              </a:rPr>
              <a:t>Identify the highest-priced pizza.</a:t>
            </a:r>
            <a:endParaRPr dirty="0">
              <a:latin typeface="Century Schoolbook" panose="020406040505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56712-6DA6-03A8-5F9E-248CE65F08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26381" y="3163057"/>
            <a:ext cx="2248214" cy="80973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2ECD1-4935-3475-DE15-170B0BD9D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81" y="1088929"/>
            <a:ext cx="5020376" cy="165758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oogle Shape;232;p31">
            <a:extLst>
              <a:ext uri="{FF2B5EF4-FFF2-40B4-BE49-F238E27FC236}">
                <a16:creationId xmlns:a16="http://schemas.microsoft.com/office/drawing/2014/main" id="{2935499C-D6ED-5057-B533-8CC989BA6C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767508" flipH="1">
            <a:off x="6043385" y="305346"/>
            <a:ext cx="2596205" cy="322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2;p31">
            <a:extLst>
              <a:ext uri="{FF2B5EF4-FFF2-40B4-BE49-F238E27FC236}">
                <a16:creationId xmlns:a16="http://schemas.microsoft.com/office/drawing/2014/main" id="{D033A8A8-04AC-E658-E1DC-987A542136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08309" flipH="1">
            <a:off x="1826043" y="2159139"/>
            <a:ext cx="1658011" cy="239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0B0D711-B6A2-1BF6-E88E-24823F74DA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761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>
            <a:off x="644750" y="418000"/>
            <a:ext cx="1014900" cy="10146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9" name="Google Shape;229;p31"/>
          <p:cNvGrpSpPr/>
          <p:nvPr/>
        </p:nvGrpSpPr>
        <p:grpSpPr>
          <a:xfrm>
            <a:off x="925158" y="700789"/>
            <a:ext cx="454081" cy="449023"/>
            <a:chOff x="4045821" y="2654976"/>
            <a:chExt cx="454081" cy="449023"/>
          </a:xfrm>
        </p:grpSpPr>
        <p:sp>
          <p:nvSpPr>
            <p:cNvPr id="230" name="Google Shape;230;p31"/>
            <p:cNvSpPr/>
            <p:nvPr/>
          </p:nvSpPr>
          <p:spPr>
            <a:xfrm>
              <a:off x="4045821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80" y="785"/>
                  </a:moveTo>
                  <a:lnTo>
                    <a:pt x="1170" y="785"/>
                  </a:lnTo>
                  <a:lnTo>
                    <a:pt x="1170" y="592"/>
                  </a:lnTo>
                  <a:cubicBezTo>
                    <a:pt x="1170" y="576"/>
                    <a:pt x="1157" y="563"/>
                    <a:pt x="1140" y="563"/>
                  </a:cubicBezTo>
                  <a:cubicBezTo>
                    <a:pt x="1124" y="563"/>
                    <a:pt x="1110" y="576"/>
                    <a:pt x="1110" y="592"/>
                  </a:cubicBezTo>
                  <a:lnTo>
                    <a:pt x="1110" y="785"/>
                  </a:lnTo>
                  <a:lnTo>
                    <a:pt x="800" y="785"/>
                  </a:lnTo>
                  <a:lnTo>
                    <a:pt x="800" y="142"/>
                  </a:lnTo>
                  <a:lnTo>
                    <a:pt x="1110" y="142"/>
                  </a:lnTo>
                  <a:lnTo>
                    <a:pt x="1110" y="336"/>
                  </a:lnTo>
                  <a:cubicBezTo>
                    <a:pt x="1110" y="351"/>
                    <a:pt x="1124" y="364"/>
                    <a:pt x="1140" y="364"/>
                  </a:cubicBezTo>
                  <a:cubicBezTo>
                    <a:pt x="1157" y="364"/>
                    <a:pt x="1170" y="351"/>
                    <a:pt x="1170" y="336"/>
                  </a:cubicBezTo>
                  <a:lnTo>
                    <a:pt x="1170" y="142"/>
                  </a:lnTo>
                  <a:lnTo>
                    <a:pt x="1480" y="142"/>
                  </a:lnTo>
                  <a:lnTo>
                    <a:pt x="1480" y="785"/>
                  </a:lnTo>
                  <a:moveTo>
                    <a:pt x="740" y="785"/>
                  </a:moveTo>
                  <a:lnTo>
                    <a:pt x="430" y="785"/>
                  </a:lnTo>
                  <a:lnTo>
                    <a:pt x="430" y="142"/>
                  </a:lnTo>
                  <a:lnTo>
                    <a:pt x="740" y="142"/>
                  </a:lnTo>
                  <a:lnTo>
                    <a:pt x="740" y="785"/>
                  </a:lnTo>
                  <a:moveTo>
                    <a:pt x="370" y="1399"/>
                  </a:moveTo>
                  <a:lnTo>
                    <a:pt x="250" y="1399"/>
                  </a:lnTo>
                  <a:lnTo>
                    <a:pt x="250" y="114"/>
                  </a:lnTo>
                  <a:cubicBezTo>
                    <a:pt x="250" y="82"/>
                    <a:pt x="277" y="57"/>
                    <a:pt x="310" y="57"/>
                  </a:cubicBezTo>
                  <a:cubicBezTo>
                    <a:pt x="343" y="57"/>
                    <a:pt x="370" y="82"/>
                    <a:pt x="370" y="114"/>
                  </a:cubicBezTo>
                  <a:lnTo>
                    <a:pt x="370" y="1399"/>
                  </a:lnTo>
                  <a:moveTo>
                    <a:pt x="1510" y="85"/>
                  </a:moveTo>
                  <a:lnTo>
                    <a:pt x="427" y="85"/>
                  </a:lnTo>
                  <a:cubicBezTo>
                    <a:pt x="413" y="36"/>
                    <a:pt x="366" y="0"/>
                    <a:pt x="310" y="0"/>
                  </a:cubicBezTo>
                  <a:cubicBezTo>
                    <a:pt x="244" y="0"/>
                    <a:pt x="190" y="51"/>
                    <a:pt x="190" y="114"/>
                  </a:cubicBezTo>
                  <a:lnTo>
                    <a:pt x="190" y="1399"/>
                  </a:lnTo>
                  <a:lnTo>
                    <a:pt x="30" y="1399"/>
                  </a:lnTo>
                  <a:cubicBezTo>
                    <a:pt x="14" y="1399"/>
                    <a:pt x="0" y="1412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590" y="1456"/>
                  </a:lnTo>
                  <a:cubicBezTo>
                    <a:pt x="606" y="1456"/>
                    <a:pt x="620" y="1444"/>
                    <a:pt x="620" y="1428"/>
                  </a:cubicBezTo>
                  <a:cubicBezTo>
                    <a:pt x="620" y="1412"/>
                    <a:pt x="606" y="1399"/>
                    <a:pt x="590" y="1399"/>
                  </a:cubicBezTo>
                  <a:lnTo>
                    <a:pt x="430" y="1399"/>
                  </a:lnTo>
                  <a:lnTo>
                    <a:pt x="430" y="842"/>
                  </a:lnTo>
                  <a:lnTo>
                    <a:pt x="1510" y="842"/>
                  </a:lnTo>
                  <a:cubicBezTo>
                    <a:pt x="1527" y="842"/>
                    <a:pt x="1540" y="829"/>
                    <a:pt x="1540" y="814"/>
                  </a:cubicBezTo>
                  <a:lnTo>
                    <a:pt x="1540" y="114"/>
                  </a:lnTo>
                  <a:cubicBezTo>
                    <a:pt x="1540" y="98"/>
                    <a:pt x="1527" y="85"/>
                    <a:pt x="1510" y="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4373112" y="2789128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7" y="0"/>
                    <a:pt x="60" y="13"/>
                    <a:pt x="60" y="29"/>
                  </a:cubicBezTo>
                  <a:cubicBezTo>
                    <a:pt x="60" y="44"/>
                    <a:pt x="47" y="57"/>
                    <a:pt x="30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5C2C823-4AB3-5CD8-7D69-1FCE00586CE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-282497" y="1715390"/>
            <a:ext cx="6534614" cy="369562"/>
          </a:xfrm>
        </p:spPr>
        <p:txBody>
          <a:bodyPr/>
          <a:lstStyle/>
          <a:p>
            <a:r>
              <a:rPr lang="en-US" sz="2000" dirty="0">
                <a:latin typeface="Century Schoolbook" panose="02040604050505020304" pitchFamily="18" charset="0"/>
              </a:rPr>
              <a:t>Identify the most common pizza size ordered.</a:t>
            </a:r>
            <a:endParaRPr lang="en-IN" sz="2000" dirty="0">
              <a:latin typeface="Century Schoolbook" panose="020406040505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5E289-D759-25DC-A5A3-C45E3D5C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8422" y="2303330"/>
            <a:ext cx="5232775" cy="2671158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A4F29E-A983-1F3E-8805-80C8CD4049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3575" y="3638909"/>
            <a:ext cx="2172003" cy="70494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oogle Shape;237;p32">
            <a:extLst>
              <a:ext uri="{FF2B5EF4-FFF2-40B4-BE49-F238E27FC236}">
                <a16:creationId xmlns:a16="http://schemas.microsoft.com/office/drawing/2014/main" id="{35133CA1-DC4D-B104-11B9-3311658302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 t="8656" r="960" b="25362"/>
          <a:stretch/>
        </p:blipFill>
        <p:spPr>
          <a:xfrm>
            <a:off x="6376544" y="704345"/>
            <a:ext cx="2663378" cy="231391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949410E-F4FD-E6DA-341B-73A1EF3C25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81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-194400" y="222000"/>
            <a:ext cx="8349658" cy="1019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Schoolbook" panose="02040604050505020304" pitchFamily="18" charset="0"/>
              </a:rPr>
              <a:t>List</a:t>
            </a:r>
            <a:r>
              <a:rPr lang="en-US" dirty="0"/>
              <a:t> the top 5 most ordered pizza types along with their     quantities.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A1BCA-DF6F-18E9-5422-3F2E9133DA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95894" y="2777107"/>
            <a:ext cx="2597980" cy="157029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0BD03-EEF6-BC3B-BDE0-0602CA984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149" y="1458344"/>
            <a:ext cx="4445110" cy="2637526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EE2F78B-8285-4D17-C191-667D31F9D9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21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-157054" y="392815"/>
            <a:ext cx="9301054" cy="693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join </a:t>
            </a:r>
            <a:r>
              <a:rPr lang="en-US" sz="2800" dirty="0">
                <a:latin typeface="Century Schoolbook" panose="02040604050505020304" pitchFamily="18" charset="0"/>
              </a:rPr>
              <a:t>the</a:t>
            </a:r>
            <a:r>
              <a:rPr lang="en-US" sz="2800" dirty="0"/>
              <a:t> </a:t>
            </a:r>
            <a:r>
              <a:rPr lang="en-US" sz="2800" dirty="0">
                <a:latin typeface="Century Schoolbook" panose="02040604050505020304" pitchFamily="18" charset="0"/>
              </a:rPr>
              <a:t>necessary</a:t>
            </a:r>
            <a:r>
              <a:rPr lang="en-US" sz="2800" dirty="0"/>
              <a:t> tables to find the total quantity of each pizza category ordered.</a:t>
            </a:r>
            <a:endParaRPr sz="2800" dirty="0"/>
          </a:p>
        </p:txBody>
      </p:sp>
      <p:sp>
        <p:nvSpPr>
          <p:cNvPr id="249" name="Google Shape;249;p33"/>
          <p:cNvSpPr/>
          <p:nvPr/>
        </p:nvSpPr>
        <p:spPr>
          <a:xfrm>
            <a:off x="8051180" y="3568390"/>
            <a:ext cx="885600" cy="835714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4C83DB-3EF1-FBAE-7E82-2181803D34A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60777" y="1992247"/>
            <a:ext cx="2219635" cy="148610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ABFC75-B802-080B-3616-2E4E3F58C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585" y="1576039"/>
            <a:ext cx="5232161" cy="251320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1970561-E4E8-57BD-9298-EB2CED6D12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37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162437" y="334537"/>
            <a:ext cx="9070772" cy="117459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Determine the distribution of orders by hour of the day.</a:t>
            </a:r>
            <a:endParaRPr sz="2400" dirty="0">
              <a:latin typeface="Century Schoolbook" panose="020406040505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1EB771-D441-F485-C04B-9EE5F7870CF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47772" y="921834"/>
            <a:ext cx="1924319" cy="352474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DB8AE-06A2-244D-8116-57564010B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027" y="1158431"/>
            <a:ext cx="6106377" cy="2114845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oogle Shape;817;p48">
            <a:extLst>
              <a:ext uri="{FF2B5EF4-FFF2-40B4-BE49-F238E27FC236}">
                <a16:creationId xmlns:a16="http://schemas.microsoft.com/office/drawing/2014/main" id="{90F7B7AF-79D6-EEC8-DF87-D49BBCA0CC3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4418068" flipH="1">
            <a:off x="3774957" y="3230631"/>
            <a:ext cx="1258293" cy="179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24;p36">
            <a:extLst>
              <a:ext uri="{FF2B5EF4-FFF2-40B4-BE49-F238E27FC236}">
                <a16:creationId xmlns:a16="http://schemas.microsoft.com/office/drawing/2014/main" id="{849A65F3-E450-0D20-E0F5-265C9B1334A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4682876" flipH="1">
            <a:off x="2653774" y="2817533"/>
            <a:ext cx="1554882" cy="192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B657D0F2-2E2C-90E9-E5F0-19D22A2B48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6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-375981" y="169962"/>
            <a:ext cx="9895961" cy="551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Century Schoolbook" panose="02040604050505020304" pitchFamily="18" charset="0"/>
              </a:rPr>
              <a:t>Join relevant tables to find the category wise distribution of pizzas.</a:t>
            </a:r>
            <a:endParaRPr sz="3200" dirty="0">
              <a:latin typeface="Century Schoolbook" panose="020406040505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10AC34-24C3-2D27-BCFA-C579E9873F5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66699" y="2846813"/>
            <a:ext cx="2267266" cy="152421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B6E294-E54C-073F-65A4-BC92B4309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01" y="1419064"/>
            <a:ext cx="4782217" cy="1914792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oogle Shape;815;p48">
            <a:extLst>
              <a:ext uri="{FF2B5EF4-FFF2-40B4-BE49-F238E27FC236}">
                <a16:creationId xmlns:a16="http://schemas.microsoft.com/office/drawing/2014/main" id="{2451A1C8-A952-7E33-B812-1FFF9529AF5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3815106">
            <a:off x="6696564" y="595881"/>
            <a:ext cx="1506112" cy="208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4;p36">
            <a:extLst>
              <a:ext uri="{FF2B5EF4-FFF2-40B4-BE49-F238E27FC236}">
                <a16:creationId xmlns:a16="http://schemas.microsoft.com/office/drawing/2014/main" id="{AF35D8D8-A4A0-F197-DF5D-5A819D99E81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4098041" flipH="1">
            <a:off x="1943485" y="2864665"/>
            <a:ext cx="1495347" cy="171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7B29B00B-91BB-6ADB-E58D-17C4D50C31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01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30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1|1.6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|1.2|1.1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.2"/>
</p:tagLst>
</file>

<file path=ppt/theme/theme1.xml><?xml version="1.0" encoding="utf-8"?>
<a:theme xmlns:a="http://schemas.openxmlformats.org/drawingml/2006/main" name="Pizza by Slidesgo">
  <a:themeElements>
    <a:clrScheme name="Simple Light">
      <a:dk1>
        <a:srgbClr val="261F1F"/>
      </a:dk1>
      <a:lt1>
        <a:srgbClr val="FFF3DF"/>
      </a:lt1>
      <a:dk2>
        <a:srgbClr val="BF2733"/>
      </a:dk2>
      <a:lt2>
        <a:srgbClr val="592765"/>
      </a:lt2>
      <a:accent1>
        <a:srgbClr val="F9BD62"/>
      </a:accent1>
      <a:accent2>
        <a:srgbClr val="47561C"/>
      </a:accent2>
      <a:accent3>
        <a:srgbClr val="FDE4BA"/>
      </a:accent3>
      <a:accent4>
        <a:srgbClr val="FFFFFF"/>
      </a:accent4>
      <a:accent5>
        <a:srgbClr val="FFFFFF"/>
      </a:accent5>
      <a:accent6>
        <a:srgbClr val="FFFFFF"/>
      </a:accent6>
      <a:hlink>
        <a:srgbClr val="261F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85</Words>
  <Application>Microsoft Office PowerPoint</Application>
  <PresentationFormat>On-screen Show (16:9)</PresentationFormat>
  <Paragraphs>12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Cooper Black</vt:lpstr>
      <vt:lpstr>Open Sans</vt:lpstr>
      <vt:lpstr>DM Sans</vt:lpstr>
      <vt:lpstr>Arial</vt:lpstr>
      <vt:lpstr>Century Schoolbook</vt:lpstr>
      <vt:lpstr>Dela Gothic One</vt:lpstr>
      <vt:lpstr>Colonna MT</vt:lpstr>
      <vt:lpstr>Raleway</vt:lpstr>
      <vt:lpstr>Pizza by Slidesgo</vt:lpstr>
      <vt:lpstr>Delicious</vt:lpstr>
      <vt:lpstr>Retrieve the total number of orders placed.</vt:lpstr>
      <vt:lpstr>Calculate the total revenue generated from pizza sales.</vt:lpstr>
      <vt:lpstr>Identify the highest-priced pizza.</vt:lpstr>
      <vt:lpstr>Identify the most common pizza size ordered.</vt:lpstr>
      <vt:lpstr>List the top 5 most ordered pizza types along with their     quantities.</vt:lpstr>
      <vt:lpstr>join the necessary tables to find the total quantity of each pizza category ordered.</vt:lpstr>
      <vt:lpstr>Determine the distribution of orders by hour of the day.</vt:lpstr>
      <vt:lpstr>Join relevant tables to find the category wise distribution of pizzas.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ROHAN KUMAR</dc:creator>
  <cp:lastModifiedBy>rohank4717@outlook.com</cp:lastModifiedBy>
  <cp:revision>2</cp:revision>
  <dcterms:modified xsi:type="dcterms:W3CDTF">2024-11-04T09:49:42Z</dcterms:modified>
</cp:coreProperties>
</file>